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20"/>
  </p:notesMasterIdLst>
  <p:handoutMasterIdLst>
    <p:handoutMasterId r:id="rId21"/>
  </p:handoutMasterIdLst>
  <p:sldIdLst>
    <p:sldId id="257" r:id="rId2"/>
    <p:sldId id="258" r:id="rId3"/>
    <p:sldId id="263" r:id="rId4"/>
    <p:sldId id="264" r:id="rId5"/>
    <p:sldId id="259" r:id="rId6"/>
    <p:sldId id="265" r:id="rId7"/>
    <p:sldId id="266" r:id="rId8"/>
    <p:sldId id="267" r:id="rId9"/>
    <p:sldId id="269" r:id="rId10"/>
    <p:sldId id="268" r:id="rId11"/>
    <p:sldId id="260" r:id="rId12"/>
    <p:sldId id="270" r:id="rId13"/>
    <p:sldId id="271" r:id="rId14"/>
    <p:sldId id="261" r:id="rId15"/>
    <p:sldId id="272" r:id="rId16"/>
    <p:sldId id="273" r:id="rId17"/>
    <p:sldId id="274" r:id="rId18"/>
    <p:sldId id="275" r:id="rId19"/>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BED569-4797-4DF1-A0F4-6AAB3CD982D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733" autoAdjust="0"/>
  </p:normalViewPr>
  <p:slideViewPr>
    <p:cSldViewPr showGuides="1">
      <p:cViewPr varScale="1">
        <p:scale>
          <a:sx n="97" d="100"/>
          <a:sy n="97" d="100"/>
        </p:scale>
        <p:origin x="48" y="129"/>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164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9/10/2018</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9/10/2018</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1</a:t>
            </a:fld>
            <a:endParaRPr lang="en-US"/>
          </a:p>
        </p:txBody>
      </p:sp>
    </p:spTree>
    <p:extLst>
      <p:ext uri="{BB962C8B-B14F-4D97-AF65-F5344CB8AC3E}">
        <p14:creationId xmlns:p14="http://schemas.microsoft.com/office/powerpoint/2010/main" val="1607705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2</a:t>
            </a:fld>
            <a:endParaRPr lang="en-US"/>
          </a:p>
        </p:txBody>
      </p:sp>
    </p:spTree>
    <p:extLst>
      <p:ext uri="{BB962C8B-B14F-4D97-AF65-F5344CB8AC3E}">
        <p14:creationId xmlns:p14="http://schemas.microsoft.com/office/powerpoint/2010/main" val="1284804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796F01-7154-41E0-B48B-A6921757531A}" type="slidenum">
              <a:rPr lang="en-US" smtClean="0"/>
              <a:pPr/>
              <a:t>3</a:t>
            </a:fld>
            <a:endParaRPr lang="en-US"/>
          </a:p>
        </p:txBody>
      </p:sp>
    </p:spTree>
    <p:extLst>
      <p:ext uri="{BB962C8B-B14F-4D97-AF65-F5344CB8AC3E}">
        <p14:creationId xmlns:p14="http://schemas.microsoft.com/office/powerpoint/2010/main" val="145917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Individually</a:t>
            </a:r>
            <a:r>
              <a:rPr lang="en-US" baseline="0" dirty="0"/>
              <a:t> answer the prompt (could be very personal response)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4</a:t>
            </a:fld>
            <a:endParaRPr lang="en-US"/>
          </a:p>
        </p:txBody>
      </p:sp>
    </p:spTree>
    <p:extLst>
      <p:ext uri="{BB962C8B-B14F-4D97-AF65-F5344CB8AC3E}">
        <p14:creationId xmlns:p14="http://schemas.microsoft.com/office/powerpoint/2010/main" val="323359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data on breakfast collected at the beginning of class to create a table &amp; insert while they are working on concept application question;</a:t>
            </a:r>
            <a:r>
              <a:rPr lang="en-US" baseline="0" dirty="0"/>
              <a:t> what idea does the class what to connect it to?  (Freedom of choice, consumerism/marketing, </a:t>
            </a:r>
            <a:r>
              <a:rPr lang="en-US" baseline="0" dirty="0" err="1"/>
              <a:t>etc</a:t>
            </a:r>
            <a:r>
              <a:rPr lang="en-US" baseline="0" dirty="0"/>
              <a:t>)</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8</a:t>
            </a:fld>
            <a:endParaRPr lang="en-US"/>
          </a:p>
        </p:txBody>
      </p:sp>
    </p:spTree>
    <p:extLst>
      <p:ext uri="{BB962C8B-B14F-4D97-AF65-F5344CB8AC3E}">
        <p14:creationId xmlns:p14="http://schemas.microsoft.com/office/powerpoint/2010/main" val="1455865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a:t>
            </a:r>
            <a:r>
              <a:rPr lang="en-US" baseline="0" dirty="0"/>
              <a:t> need to explain what SCOTUS is…and what a holding is…</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9</a:t>
            </a:fld>
            <a:endParaRPr lang="en-US"/>
          </a:p>
        </p:txBody>
      </p:sp>
    </p:spTree>
    <p:extLst>
      <p:ext uri="{BB962C8B-B14F-4D97-AF65-F5344CB8AC3E}">
        <p14:creationId xmlns:p14="http://schemas.microsoft.com/office/powerpoint/2010/main" val="362576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class pick two movies</a:t>
            </a:r>
            <a:r>
              <a:rPr lang="en-US" baseline="0" dirty="0"/>
              <a:t> that are very similar (at least one of which everyone in class must have seen), copy and paste the imdb.com info into the slide for them to compare.</a:t>
            </a:r>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12</a:t>
            </a:fld>
            <a:endParaRPr lang="en-US"/>
          </a:p>
        </p:txBody>
      </p:sp>
    </p:spTree>
    <p:extLst>
      <p:ext uri="{BB962C8B-B14F-4D97-AF65-F5344CB8AC3E}">
        <p14:creationId xmlns:p14="http://schemas.microsoft.com/office/powerpoint/2010/main" val="14769132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42741" cy="6858000"/>
              <a:chOff x="0" y="0"/>
              <a:chExt cx="4742741" cy="6858000"/>
            </a:xfrm>
          </p:grpSpPr>
          <p:pic>
            <p:nvPicPr>
              <p:cNvPr id="9" name="Picture 8"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605581"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5706A09E-12D5-4B1D-B8BB-C300B1DDD423}" type="datetime1">
              <a:rPr lang="en-US" smtClean="0"/>
              <a:t>9/10/2018</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3220121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hasCustomPrompt="1"/>
          </p:nvPr>
        </p:nvSpPr>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D91CA53D-4C84-40AA-983E-A1E818A7FEFC}" type="datetime1">
              <a:rPr lang="en-US" smtClean="0"/>
              <a:t>9/10/2018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181761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a:p>
        </p:txBody>
      </p:sp>
      <p:sp>
        <p:nvSpPr>
          <p:cNvPr id="3" name="Vertical Text Placeholder 2"/>
          <p:cNvSpPr>
            <a:spLocks noGrp="1"/>
          </p:cNvSpPr>
          <p:nvPr>
            <p:ph type="body" orient="vert" idx="1" hasCustomPrompt="1"/>
          </p:nvPr>
        </p:nvSpPr>
        <p:spPr>
          <a:xfrm>
            <a:off x="1117309" y="274638"/>
            <a:ext cx="8532178" cy="5897561"/>
          </a:xfrm>
        </p:spPr>
        <p:txBody>
          <a:bodyPr vert="eaVert"/>
          <a:lstStyle>
            <a:lvl5pPr>
              <a:defRPr/>
            </a:lvl5pPr>
            <a:lvl6pPr marL="2418976" indent="-285750">
              <a:buFont typeface="Century Gothic" panose="020B0502020202020204" pitchFamily="34" charset="0"/>
              <a:buChar cha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p:txBody>
          <a:bodyPr/>
          <a:lstStyle/>
          <a:p>
            <a:fld id="{C8E2FCEE-AE66-4EAB-9C04-97F8A56A6354}" type="datetime1">
              <a:rPr lang="en-US" smtClean="0"/>
              <a:t>9/10/2018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372369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15A9377B-053C-438C-8A98-92C419A6701C}" type="datetime1">
              <a:rPr lang="en-US" smtClean="0"/>
              <a:t>9/10/2018</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86535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ed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B07CEF46-0123-4A75-9835-49DC49D53DE2}" type="datetime1">
              <a:rPr lang="en-US" smtClean="0"/>
              <a:t>9/10/2018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305258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hasCustomPrompt="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buFont typeface="Century Gothic" panose="020B0502020202020204" pitchFamily="34" charset="0"/>
              <a:buChar char="–"/>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8"/>
            <a:endParaRPr dirty="0"/>
          </a:p>
        </p:txBody>
      </p:sp>
      <p:sp>
        <p:nvSpPr>
          <p:cNvPr id="4" name="Content Placeholder 3"/>
          <p:cNvSpPr>
            <a:spLocks noGrp="1"/>
          </p:cNvSpPr>
          <p:nvPr>
            <p:ph sz="half" idx="2" hasCustomPrompt="1"/>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62A6378D-18AE-47D1-B10A-42F623B40082}" type="datetime1">
              <a:rPr lang="en-US" smtClean="0"/>
              <a:t>9/10/2018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02504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hasCustomPrompt="1"/>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hasCustomPrompt="1"/>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297078" indent="-285750">
              <a:buFont typeface="Century Gothic" panose="020B0502020202020204" pitchFamily="34" charset="0"/>
              <a:buChar char="–"/>
              <a:defRPr sz="1800"/>
            </a:lvl6pPr>
            <a:lvl7pPr marL="2568575" indent="-285750">
              <a:defRPr sz="1800"/>
            </a:lvl7pPr>
            <a:lvl8pPr marL="2860675" indent="-285750">
              <a:defRPr sz="1800"/>
            </a:lvl8pPr>
            <a:lvl9pPr marL="3151188" indent="-285750">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321F6AE8-D704-41F6-B16A-5547B5672AC1}" type="datetime1">
              <a:rPr lang="en-US" smtClean="0"/>
              <a:t>9/10/2018</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92007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8AB9538-6F63-4C0B-916D-ED3F4E0A1B28}" type="datetime1">
              <a:rPr lang="en-US" smtClean="0"/>
              <a:t>9/10/2018</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3048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8F15BF-7116-4A9E-8022-5A2DC937F971}" type="datetime1">
              <a:rPr lang="en-US" smtClean="0"/>
              <a:t>9/10/2018</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19507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hasCustomPrompt="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marL="2418976" indent="-285750">
              <a:buFont typeface="Century Gothic" panose="020B0502020202020204" pitchFamily="34" charset="0"/>
              <a:buChar cha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41B8DC91-5A3B-40CE-8C1D-279A8EF6E008}" type="datetime1">
              <a:rPr lang="en-US" smtClean="0"/>
              <a:t>9/10/2018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7891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36B7C20A-B94A-4E20-B4B2-88A7825AE904}" type="datetime1">
              <a:rPr lang="en-US" smtClean="0"/>
              <a:t>9/10/2018</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3521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859468AF-EFCF-4AAD-ACF4-3BA83EC4AF4E}" type="datetime1">
              <a:rPr lang="en-US" smtClean="0"/>
              <a:pPr/>
              <a:t>9/10/2018</a:t>
            </a:fld>
            <a:endParaRPr lang="en-US" dirty="0"/>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20601877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133226" indent="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None/>
        <a:defRPr sz="1800" kern="1200">
          <a:solidFill>
            <a:schemeClr val="tx2">
              <a:lumMod val="50000"/>
            </a:schemeClr>
          </a:solidFill>
          <a:latin typeface="+mn-lt"/>
          <a:ea typeface="+mn-ea"/>
          <a:cs typeface="+mn-cs"/>
        </a:defRPr>
      </a:lvl6pPr>
      <a:lvl7pPr marL="284562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7pPr>
      <a:lvl8pPr marL="3272267"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8pPr>
      <a:lvl9pPr marL="3759862" indent="-285750" algn="l" defTabSz="1218987" rtl="0" eaLnBrk="1" latinLnBrk="0" hangingPunct="1">
        <a:lnSpc>
          <a:spcPct val="95000"/>
        </a:lnSpc>
        <a:spcBef>
          <a:spcPts val="1066"/>
        </a:spcBef>
        <a:buClr>
          <a:schemeClr val="accent6">
            <a:lumMod val="50000"/>
          </a:schemeClr>
        </a:buClr>
        <a:buSzPct val="90000"/>
        <a:buFont typeface="Century Gothic" panose="020B0502020202020204" pitchFamily="34" charset="0"/>
        <a:buChar char="–"/>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New FRQ Formats</a:t>
            </a:r>
          </a:p>
        </p:txBody>
      </p:sp>
      <p:sp>
        <p:nvSpPr>
          <p:cNvPr id="5" name="Subtitle 4"/>
          <p:cNvSpPr>
            <a:spLocks noGrp="1"/>
          </p:cNvSpPr>
          <p:nvPr>
            <p:ph type="subTitle" idx="1"/>
          </p:nvPr>
        </p:nvSpPr>
        <p:spPr/>
        <p:txBody>
          <a:bodyPr/>
          <a:lstStyle/>
          <a:p>
            <a:r>
              <a:rPr lang="en-US" dirty="0"/>
              <a:t>AP U.S. Government &amp; Politics</a:t>
            </a:r>
            <a:br>
              <a:rPr lang="en-US" dirty="0"/>
            </a:br>
            <a:r>
              <a:rPr lang="en-US" dirty="0"/>
              <a:t>2018-2019</a:t>
            </a:r>
          </a:p>
        </p:txBody>
      </p:sp>
    </p:spTree>
    <p:extLst>
      <p:ext uri="{BB962C8B-B14F-4D97-AF65-F5344CB8AC3E}">
        <p14:creationId xmlns:p14="http://schemas.microsoft.com/office/powerpoint/2010/main" val="16898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8" y="76200"/>
            <a:ext cx="10463503" cy="990600"/>
          </a:xfrm>
        </p:spPr>
        <p:txBody>
          <a:bodyPr/>
          <a:lstStyle/>
          <a:p>
            <a:r>
              <a:rPr lang="en-US" dirty="0"/>
              <a:t>SCOTUS Comparison – REAL EXAMPLE</a:t>
            </a:r>
          </a:p>
        </p:txBody>
      </p:sp>
      <p:sp>
        <p:nvSpPr>
          <p:cNvPr id="3" name="Content Placeholder 2"/>
          <p:cNvSpPr>
            <a:spLocks noGrp="1"/>
          </p:cNvSpPr>
          <p:nvPr>
            <p:ph idx="1"/>
          </p:nvPr>
        </p:nvSpPr>
        <p:spPr>
          <a:xfrm>
            <a:off x="379411" y="1143000"/>
            <a:ext cx="11201400" cy="5029200"/>
          </a:xfrm>
        </p:spPr>
        <p:txBody>
          <a:bodyPr>
            <a:noAutofit/>
          </a:bodyPr>
          <a:lstStyle/>
          <a:p>
            <a:pPr marL="0" indent="0">
              <a:buNone/>
            </a:pPr>
            <a:r>
              <a:rPr lang="en-US" sz="2200" dirty="0"/>
              <a:t>Monthly town board meetings in Greece, NY, opened with a prayer given by clergy selected from the congregations listed in a local directly, but nearly all the local churches were Christian, so nearly all of the participating prayer givers were, too.  A lawsuit was filed alleging that the town violated the Constitution by preferring Christians over other religious groups and by sponsoring sectarian prayers.  Petitioners sought to limit the town to “inclusive and ecumenical” prayers that referred only to a “generic god.”</a:t>
            </a:r>
          </a:p>
          <a:p>
            <a:pPr marL="0" indent="0">
              <a:buNone/>
            </a:pPr>
            <a:r>
              <a:rPr lang="en-US" sz="2200" dirty="0"/>
              <a:t>In the ensuing case, </a:t>
            </a:r>
            <a:r>
              <a:rPr lang="en-US" sz="2200" i="1" dirty="0"/>
              <a:t>Town of Greece v. Galloway (2014</a:t>
            </a:r>
            <a:r>
              <a:rPr lang="en-US" sz="2200" dirty="0"/>
              <a:t>), the Supreme Court held in a 5-4 decision that no constitutional violation existed.  The majority opinion stated that legislative prayer in this situation lent gravity to public business, reminded lawmakers to transcend petty differences to pursue a higher purpose, reflected values that were a part of the nation’s heritage, provided a spirit of cooperation, and celebrated the changing o season.  The audience was primarily lawmakers themselves, and though many bowed their heads during the prayer, they did not solicit similar gestures by the public.  It was delivered as a ceremonial portion of the town’s meeting.</a:t>
            </a:r>
          </a:p>
        </p:txBody>
      </p:sp>
    </p:spTree>
    <p:extLst>
      <p:ext uri="{BB962C8B-B14F-4D97-AF65-F5344CB8AC3E}">
        <p14:creationId xmlns:p14="http://schemas.microsoft.com/office/powerpoint/2010/main" val="3798048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SCOTUS Comparison – Real Example</a:t>
            </a:r>
          </a:p>
        </p:txBody>
      </p:sp>
      <p:sp>
        <p:nvSpPr>
          <p:cNvPr id="3" name="Content Placeholder 2"/>
          <p:cNvSpPr>
            <a:spLocks noGrp="1"/>
          </p:cNvSpPr>
          <p:nvPr>
            <p:ph idx="1"/>
          </p:nvPr>
        </p:nvSpPr>
        <p:spPr>
          <a:xfrm>
            <a:off x="379412" y="1676400"/>
            <a:ext cx="11201400" cy="5029200"/>
          </a:xfrm>
        </p:spPr>
        <p:txBody>
          <a:bodyPr>
            <a:noAutofit/>
          </a:bodyPr>
          <a:lstStyle/>
          <a:p>
            <a:pPr marL="0" indent="0">
              <a:buNone/>
            </a:pPr>
            <a:r>
              <a:rPr lang="en-US" sz="2800" dirty="0"/>
              <a:t>Using the </a:t>
            </a:r>
            <a:r>
              <a:rPr lang="en-US" sz="2800" i="1" dirty="0"/>
              <a:t>Greece v. Galloway</a:t>
            </a:r>
            <a:r>
              <a:rPr lang="en-US" sz="2800" dirty="0"/>
              <a:t> (2014) example...</a:t>
            </a:r>
          </a:p>
          <a:p>
            <a:pPr marL="514350" indent="-514350">
              <a:buAutoNum type="alphaUcParenBoth"/>
            </a:pPr>
            <a:r>
              <a:rPr lang="en-US" sz="2800" dirty="0"/>
              <a:t>Identify the constitutional clause that is common to both </a:t>
            </a:r>
            <a:r>
              <a:rPr lang="en-US" sz="2800" i="1" dirty="0"/>
              <a:t>Greece v. Galloway </a:t>
            </a:r>
            <a:r>
              <a:rPr lang="en-US" sz="2800" dirty="0"/>
              <a:t>(2014) and </a:t>
            </a:r>
            <a:r>
              <a:rPr lang="en-US" sz="2800" i="1" dirty="0"/>
              <a:t>Engel v. Vitale </a:t>
            </a:r>
            <a:r>
              <a:rPr lang="en-US" sz="2800" dirty="0"/>
              <a:t>(1962).</a:t>
            </a:r>
          </a:p>
          <a:p>
            <a:pPr marL="457200" indent="-457200">
              <a:buAutoNum type="alphaUcParenBoth"/>
            </a:pPr>
            <a:r>
              <a:rPr lang="en-US" sz="2800" dirty="0"/>
              <a:t>Based on the constitutional clause identified in part A, explain why the facts of </a:t>
            </a:r>
            <a:r>
              <a:rPr lang="en-US" sz="2800" i="1" dirty="0"/>
              <a:t>Engel v. Vitale</a:t>
            </a:r>
            <a:r>
              <a:rPr lang="en-US" sz="2800" dirty="0"/>
              <a:t> led to a different holding than the holding in </a:t>
            </a:r>
            <a:r>
              <a:rPr lang="en-US" sz="2800" i="1" dirty="0"/>
              <a:t>Greece v. Galloway.</a:t>
            </a:r>
            <a:endParaRPr lang="en-US" sz="2800" dirty="0"/>
          </a:p>
          <a:p>
            <a:pPr marL="457200" indent="-457200">
              <a:buAutoNum type="alphaUcParenBoth"/>
            </a:pPr>
            <a:r>
              <a:rPr lang="en-US" sz="2800" dirty="0"/>
              <a:t>Describe an action that members of the public who disagree with the holding in </a:t>
            </a:r>
            <a:r>
              <a:rPr lang="en-US" sz="2800" i="1" dirty="0"/>
              <a:t>Greece v. Galloway </a:t>
            </a:r>
            <a:r>
              <a:rPr lang="en-US" sz="2800" dirty="0"/>
              <a:t>could take to limit its impact.</a:t>
            </a:r>
            <a:endParaRPr lang="en-US" sz="2400" dirty="0"/>
          </a:p>
        </p:txBody>
      </p:sp>
    </p:spTree>
    <p:extLst>
      <p:ext uri="{BB962C8B-B14F-4D97-AF65-F5344CB8AC3E}">
        <p14:creationId xmlns:p14="http://schemas.microsoft.com/office/powerpoint/2010/main" val="60329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SCOTUS Comparison – FUN EXAMPLE</a:t>
            </a:r>
          </a:p>
        </p:txBody>
      </p:sp>
      <p:sp>
        <p:nvSpPr>
          <p:cNvPr id="3" name="Content Placeholder 2"/>
          <p:cNvSpPr>
            <a:spLocks noGrp="1"/>
          </p:cNvSpPr>
          <p:nvPr>
            <p:ph idx="1"/>
          </p:nvPr>
        </p:nvSpPr>
        <p:spPr>
          <a:xfrm>
            <a:off x="379412" y="1676400"/>
            <a:ext cx="11201400" cy="5029200"/>
          </a:xfrm>
        </p:spPr>
        <p:txBody>
          <a:bodyPr>
            <a:noAutofit/>
          </a:bodyPr>
          <a:lstStyle/>
          <a:p>
            <a:r>
              <a:rPr lang="en-US" sz="2800" dirty="0"/>
              <a:t>Title/excerpt/description of </a:t>
            </a:r>
            <a:r>
              <a:rPr lang="en-US" sz="2800" u="sng" dirty="0"/>
              <a:t>Movie #1</a:t>
            </a:r>
            <a:r>
              <a:rPr lang="en-US" sz="2800" dirty="0"/>
              <a:t> as described by IMDB.com – must be a movie that EVERYONE has seen.</a:t>
            </a:r>
          </a:p>
          <a:p>
            <a:endParaRPr lang="en-US" sz="2800" dirty="0"/>
          </a:p>
          <a:p>
            <a:r>
              <a:rPr lang="en-US" sz="2800" dirty="0"/>
              <a:t>Excerpt/description of </a:t>
            </a:r>
            <a:r>
              <a:rPr lang="en-US" sz="2800" u="sng" dirty="0"/>
              <a:t>Movie #2</a:t>
            </a:r>
            <a:r>
              <a:rPr lang="en-US" sz="2800" dirty="0"/>
              <a:t> (in similar genre) as descried by IMDB.com.</a:t>
            </a:r>
          </a:p>
        </p:txBody>
      </p:sp>
    </p:spTree>
    <p:extLst>
      <p:ext uri="{BB962C8B-B14F-4D97-AF65-F5344CB8AC3E}">
        <p14:creationId xmlns:p14="http://schemas.microsoft.com/office/powerpoint/2010/main" val="1218883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SCOTUS Comparison – Real Example</a:t>
            </a:r>
          </a:p>
        </p:txBody>
      </p:sp>
      <p:sp>
        <p:nvSpPr>
          <p:cNvPr id="3" name="Content Placeholder 2"/>
          <p:cNvSpPr>
            <a:spLocks noGrp="1"/>
          </p:cNvSpPr>
          <p:nvPr>
            <p:ph idx="1"/>
          </p:nvPr>
        </p:nvSpPr>
        <p:spPr>
          <a:xfrm>
            <a:off x="379412" y="1676400"/>
            <a:ext cx="11201400" cy="5029200"/>
          </a:xfrm>
        </p:spPr>
        <p:txBody>
          <a:bodyPr>
            <a:noAutofit/>
          </a:bodyPr>
          <a:lstStyle/>
          <a:p>
            <a:pPr marL="0" indent="0">
              <a:buNone/>
            </a:pPr>
            <a:r>
              <a:rPr lang="en-US" sz="2800" dirty="0"/>
              <a:t>Using the movies example...</a:t>
            </a:r>
          </a:p>
          <a:p>
            <a:pPr marL="514350" indent="-514350">
              <a:buAutoNum type="alphaUcParenBoth"/>
            </a:pPr>
            <a:r>
              <a:rPr lang="en-US" sz="2800" dirty="0"/>
              <a:t>Identify a theme that is common to both movies.</a:t>
            </a:r>
          </a:p>
          <a:p>
            <a:pPr marL="457200" indent="-457200">
              <a:buAutoNum type="alphaUcParenBoth"/>
            </a:pPr>
            <a:r>
              <a:rPr lang="en-US" sz="2800" dirty="0"/>
              <a:t>Based on the theme identified in part A, explain why the storyline of </a:t>
            </a:r>
            <a:r>
              <a:rPr lang="en-US" sz="2800" i="1" dirty="0"/>
              <a:t>_________________ </a:t>
            </a:r>
            <a:r>
              <a:rPr lang="en-US" sz="2800" dirty="0"/>
              <a:t>led to a different ending than the ending in </a:t>
            </a:r>
            <a:r>
              <a:rPr lang="en-US" sz="2800" i="1" dirty="0"/>
              <a:t>________________________.</a:t>
            </a:r>
            <a:endParaRPr lang="en-US" sz="2800" dirty="0"/>
          </a:p>
          <a:p>
            <a:pPr marL="457200" indent="-457200">
              <a:buAutoNum type="alphaUcParenBoth"/>
            </a:pPr>
            <a:r>
              <a:rPr lang="en-US" sz="2800" dirty="0"/>
              <a:t>Describe a piece of information that members of the Academy, who nominate actors and directors for the Oscars, could take into consideration when making award nominations.</a:t>
            </a:r>
            <a:endParaRPr lang="en-US" sz="2400" dirty="0"/>
          </a:p>
        </p:txBody>
      </p:sp>
    </p:spTree>
    <p:extLst>
      <p:ext uri="{BB962C8B-B14F-4D97-AF65-F5344CB8AC3E}">
        <p14:creationId xmlns:p14="http://schemas.microsoft.com/office/powerpoint/2010/main" val="1883093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1143000"/>
          </a:xfrm>
        </p:spPr>
        <p:txBody>
          <a:bodyPr/>
          <a:lstStyle/>
          <a:p>
            <a:pPr algn="ctr"/>
            <a:r>
              <a:rPr lang="en-US" dirty="0"/>
              <a:t>Argument Essay (6 points total)</a:t>
            </a:r>
          </a:p>
        </p:txBody>
      </p:sp>
      <p:sp>
        <p:nvSpPr>
          <p:cNvPr id="3" name="Content Placeholder 2"/>
          <p:cNvSpPr>
            <a:spLocks noGrp="1"/>
          </p:cNvSpPr>
          <p:nvPr>
            <p:ph idx="1"/>
          </p:nvPr>
        </p:nvSpPr>
        <p:spPr>
          <a:xfrm>
            <a:off x="379412" y="1600200"/>
            <a:ext cx="11353800" cy="5080000"/>
          </a:xfrm>
        </p:spPr>
        <p:txBody>
          <a:bodyPr>
            <a:noAutofit/>
          </a:bodyPr>
          <a:lstStyle/>
          <a:p>
            <a:r>
              <a:rPr lang="en-US" sz="2800" dirty="0"/>
              <a:t>Develop an argument in the form of an essay, using evidence from one or more required foundational documents.</a:t>
            </a:r>
          </a:p>
          <a:p>
            <a:r>
              <a:rPr lang="en-US" sz="2800" dirty="0"/>
              <a:t>A good response should:</a:t>
            </a:r>
          </a:p>
          <a:p>
            <a:pPr lvl="1"/>
            <a:r>
              <a:rPr lang="en-US" sz="2400" dirty="0"/>
              <a:t>Articulate a defensible claim or thesis that responds to and establishes a line of reasoning (1 point)</a:t>
            </a:r>
          </a:p>
          <a:p>
            <a:pPr lvl="1"/>
            <a:r>
              <a:rPr lang="en-US" sz="2400" dirty="0"/>
              <a:t>Use two pieces of specific and relevant evidence to support the argument (3 points)</a:t>
            </a:r>
          </a:p>
          <a:p>
            <a:pPr lvl="1"/>
            <a:r>
              <a:rPr lang="en-US" sz="2400" dirty="0"/>
              <a:t>Explain how or why the evidence supports the claim or thesis (1 point)</a:t>
            </a:r>
          </a:p>
          <a:p>
            <a:pPr lvl="1"/>
            <a:r>
              <a:rPr lang="en-US" sz="2400" dirty="0"/>
              <a:t>Respond to an opposing or alternate perspective using refutation, concession, or rebuttal that is consistent with the argument (1 point)</a:t>
            </a:r>
          </a:p>
        </p:txBody>
      </p:sp>
    </p:spTree>
    <p:extLst>
      <p:ext uri="{BB962C8B-B14F-4D97-AF65-F5344CB8AC3E}">
        <p14:creationId xmlns:p14="http://schemas.microsoft.com/office/powerpoint/2010/main" val="162719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381000"/>
            <a:ext cx="10157354" cy="914400"/>
          </a:xfrm>
        </p:spPr>
        <p:txBody>
          <a:bodyPr/>
          <a:lstStyle/>
          <a:p>
            <a:pPr algn="ctr"/>
            <a:r>
              <a:rPr lang="en-US" dirty="0"/>
              <a:t>Argument Essay – REAL EXAMPLE</a:t>
            </a:r>
          </a:p>
        </p:txBody>
      </p:sp>
      <p:sp>
        <p:nvSpPr>
          <p:cNvPr id="3" name="Content Placeholder 2"/>
          <p:cNvSpPr>
            <a:spLocks noGrp="1"/>
          </p:cNvSpPr>
          <p:nvPr>
            <p:ph idx="1"/>
          </p:nvPr>
        </p:nvSpPr>
        <p:spPr>
          <a:xfrm>
            <a:off x="379412" y="1676400"/>
            <a:ext cx="11353800" cy="4546600"/>
          </a:xfrm>
        </p:spPr>
        <p:txBody>
          <a:bodyPr>
            <a:noAutofit/>
          </a:bodyPr>
          <a:lstStyle/>
          <a:p>
            <a:pPr marL="0" indent="0">
              <a:buNone/>
            </a:pPr>
            <a:r>
              <a:rPr lang="en-US" sz="2800" dirty="0"/>
              <a:t>Develop an argument that explains which of the three models of representative democracy – participatory, pluralist, or elite – best achieves the founders’ intent for American democracy in terms of ensuring a stable government run by the people.</a:t>
            </a:r>
          </a:p>
          <a:p>
            <a:pPr marL="0" indent="0">
              <a:buNone/>
            </a:pPr>
            <a:endParaRPr lang="en-US" sz="2800" dirty="0"/>
          </a:p>
          <a:p>
            <a:r>
              <a:rPr lang="en-US" sz="2800" dirty="0"/>
              <a:t>Articulate a defensible claim or thesis that responds to the prompt and establishes a line of reasoning.</a:t>
            </a:r>
          </a:p>
        </p:txBody>
      </p:sp>
    </p:spTree>
    <p:extLst>
      <p:ext uri="{BB962C8B-B14F-4D97-AF65-F5344CB8AC3E}">
        <p14:creationId xmlns:p14="http://schemas.microsoft.com/office/powerpoint/2010/main" val="355751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914400"/>
          </a:xfrm>
        </p:spPr>
        <p:txBody>
          <a:bodyPr/>
          <a:lstStyle/>
          <a:p>
            <a:pPr algn="ctr"/>
            <a:r>
              <a:rPr lang="en-US" dirty="0"/>
              <a:t>Argument Essay – REAL EXAMPLE</a:t>
            </a:r>
          </a:p>
        </p:txBody>
      </p:sp>
      <p:sp>
        <p:nvSpPr>
          <p:cNvPr id="3" name="Content Placeholder 2"/>
          <p:cNvSpPr>
            <a:spLocks noGrp="1"/>
          </p:cNvSpPr>
          <p:nvPr>
            <p:ph idx="1"/>
          </p:nvPr>
        </p:nvSpPr>
        <p:spPr>
          <a:xfrm>
            <a:off x="379412" y="1143000"/>
            <a:ext cx="11353800" cy="5080000"/>
          </a:xfrm>
        </p:spPr>
        <p:txBody>
          <a:bodyPr>
            <a:noAutofit/>
          </a:bodyPr>
          <a:lstStyle/>
          <a:p>
            <a:r>
              <a:rPr lang="en-US" sz="2800" dirty="0"/>
              <a:t>Support your claim with at least TWO pieces of accurate and relevant information:</a:t>
            </a:r>
          </a:p>
          <a:p>
            <a:pPr lvl="1">
              <a:spcBef>
                <a:spcPts val="0"/>
              </a:spcBef>
            </a:pPr>
            <a:r>
              <a:rPr lang="en-US" sz="2400" dirty="0"/>
              <a:t>At least ONE piece of evidence must be from one of the following foundational documents:</a:t>
            </a:r>
          </a:p>
          <a:p>
            <a:pPr lvl="2">
              <a:spcBef>
                <a:spcPts val="0"/>
              </a:spcBef>
            </a:pPr>
            <a:r>
              <a:rPr lang="en-US" sz="2200" dirty="0"/>
              <a:t>Brutus 1</a:t>
            </a:r>
          </a:p>
          <a:p>
            <a:pPr lvl="2">
              <a:spcBef>
                <a:spcPts val="0"/>
              </a:spcBef>
            </a:pPr>
            <a:r>
              <a:rPr lang="en-US" sz="2200" dirty="0"/>
              <a:t>Federalist No. 10</a:t>
            </a:r>
          </a:p>
          <a:p>
            <a:pPr lvl="2">
              <a:spcBef>
                <a:spcPts val="0"/>
              </a:spcBef>
            </a:pPr>
            <a:r>
              <a:rPr lang="en-US" sz="2200" dirty="0"/>
              <a:t>U.S. Constitution</a:t>
            </a:r>
          </a:p>
          <a:p>
            <a:pPr lvl="1">
              <a:spcBef>
                <a:spcPts val="0"/>
              </a:spcBef>
            </a:pPr>
            <a:r>
              <a:rPr lang="en-US" sz="2400" dirty="0"/>
              <a:t>Use a second piece of evidence from another foundational document from the list or from your study of the electoral process</a:t>
            </a:r>
          </a:p>
          <a:p>
            <a:r>
              <a:rPr lang="en-US" sz="2800" dirty="0"/>
              <a:t>Use reasoning to explain why your evidence supports your claim/thesis</a:t>
            </a:r>
          </a:p>
          <a:p>
            <a:r>
              <a:rPr lang="en-US" sz="2800" dirty="0"/>
              <a:t>Respond to an opposing or alternative perspective using refutation, concession, or rebuttal</a:t>
            </a:r>
          </a:p>
        </p:txBody>
      </p:sp>
    </p:spTree>
    <p:extLst>
      <p:ext uri="{BB962C8B-B14F-4D97-AF65-F5344CB8AC3E}">
        <p14:creationId xmlns:p14="http://schemas.microsoft.com/office/powerpoint/2010/main" val="80903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76200"/>
            <a:ext cx="10157354" cy="685800"/>
          </a:xfrm>
        </p:spPr>
        <p:txBody>
          <a:bodyPr>
            <a:normAutofit fontScale="90000"/>
          </a:bodyPr>
          <a:lstStyle/>
          <a:p>
            <a:pPr algn="ctr"/>
            <a:r>
              <a:rPr lang="en-US" dirty="0"/>
              <a:t>Argument Essay – FUN EXAMPLE</a:t>
            </a:r>
          </a:p>
        </p:txBody>
      </p:sp>
      <p:sp>
        <p:nvSpPr>
          <p:cNvPr id="3" name="Content Placeholder 2"/>
          <p:cNvSpPr>
            <a:spLocks noGrp="1"/>
          </p:cNvSpPr>
          <p:nvPr>
            <p:ph idx="1"/>
          </p:nvPr>
        </p:nvSpPr>
        <p:spPr>
          <a:xfrm>
            <a:off x="303212" y="762000"/>
            <a:ext cx="11569674" cy="5080000"/>
          </a:xfrm>
        </p:spPr>
        <p:txBody>
          <a:bodyPr>
            <a:noAutofit/>
          </a:bodyPr>
          <a:lstStyle/>
          <a:p>
            <a:pPr marL="0" indent="0">
              <a:buNone/>
            </a:pPr>
            <a:r>
              <a:rPr lang="en-US" dirty="0"/>
              <a:t>Develop an argument that explains which school policy – attendance, senior release, or academic integrity – best achieves the administration’s intent for students to achieve academic success.</a:t>
            </a:r>
          </a:p>
          <a:p>
            <a:r>
              <a:rPr lang="en-US" dirty="0"/>
              <a:t>Articulate a defensible claim or thesis that responds to the prompt and establishes a line of reasoning.</a:t>
            </a:r>
          </a:p>
          <a:p>
            <a:r>
              <a:rPr lang="en-US" dirty="0"/>
              <a:t>Support your claim with at least TWO pieces of accurate and relevant information:</a:t>
            </a:r>
          </a:p>
          <a:p>
            <a:pPr lvl="1">
              <a:spcBef>
                <a:spcPts val="0"/>
              </a:spcBef>
            </a:pPr>
            <a:r>
              <a:rPr lang="en-US" dirty="0"/>
              <a:t>At least ONE piece of evidence must be from:</a:t>
            </a:r>
          </a:p>
          <a:p>
            <a:pPr lvl="2">
              <a:spcBef>
                <a:spcPts val="0"/>
              </a:spcBef>
            </a:pPr>
            <a:r>
              <a:rPr lang="en-US" sz="2000" dirty="0"/>
              <a:t>School Handbook (yes…you can get it out to look at it…)</a:t>
            </a:r>
          </a:p>
          <a:p>
            <a:pPr lvl="1">
              <a:spcBef>
                <a:spcPts val="0"/>
              </a:spcBef>
            </a:pPr>
            <a:r>
              <a:rPr lang="en-US" dirty="0"/>
              <a:t>Use a second piece of evidence from the handbook or another school document (ex. Hallway poster, etc.) </a:t>
            </a:r>
          </a:p>
          <a:p>
            <a:r>
              <a:rPr lang="en-US" dirty="0"/>
              <a:t>Use reasoning to explain why your evidence supports your claim/thesis</a:t>
            </a:r>
          </a:p>
          <a:p>
            <a:r>
              <a:rPr lang="en-US" dirty="0"/>
              <a:t>Respond to an opposing or alternative perspective using refutation, concession, or rebuttal</a:t>
            </a:r>
          </a:p>
          <a:p>
            <a:pPr marL="0" indent="0">
              <a:buNone/>
            </a:pPr>
            <a:endParaRPr lang="en-US" dirty="0"/>
          </a:p>
        </p:txBody>
      </p:sp>
    </p:spTree>
    <p:extLst>
      <p:ext uri="{BB962C8B-B14F-4D97-AF65-F5344CB8AC3E}">
        <p14:creationId xmlns:p14="http://schemas.microsoft.com/office/powerpoint/2010/main" val="3760608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pPr algn="ctr"/>
            <a:r>
              <a:rPr lang="en-US" b="1" dirty="0"/>
              <a:t>And now…you’re ready to take the AP </a:t>
            </a:r>
            <a:r>
              <a:rPr lang="en-US" b="1" dirty="0" err="1"/>
              <a:t>Gov</a:t>
            </a:r>
            <a:r>
              <a:rPr lang="en-US" b="1" dirty="0"/>
              <a:t> exam!</a:t>
            </a:r>
          </a:p>
        </p:txBody>
      </p:sp>
      <p:sp>
        <p:nvSpPr>
          <p:cNvPr id="5" name="Subtitle 4"/>
          <p:cNvSpPr>
            <a:spLocks noGrp="1"/>
          </p:cNvSpPr>
          <p:nvPr>
            <p:ph type="subTitle" idx="1"/>
          </p:nvPr>
        </p:nvSpPr>
        <p:spPr/>
        <p:txBody>
          <a:bodyPr>
            <a:normAutofit/>
          </a:bodyPr>
          <a:lstStyle/>
          <a:p>
            <a:pPr algn="ctr"/>
            <a:r>
              <a:rPr lang="en-US" sz="3600" b="1" dirty="0"/>
              <a:t>Right…?????</a:t>
            </a:r>
          </a:p>
        </p:txBody>
      </p:sp>
    </p:spTree>
    <p:extLst>
      <p:ext uri="{BB962C8B-B14F-4D97-AF65-F5344CB8AC3E}">
        <p14:creationId xmlns:p14="http://schemas.microsoft.com/office/powerpoint/2010/main" val="34500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 Application (3 points total)</a:t>
            </a:r>
          </a:p>
        </p:txBody>
      </p:sp>
      <p:sp>
        <p:nvSpPr>
          <p:cNvPr id="3" name="Content Placeholder 2"/>
          <p:cNvSpPr>
            <a:spLocks noGrp="1"/>
          </p:cNvSpPr>
          <p:nvPr>
            <p:ph idx="1"/>
          </p:nvPr>
        </p:nvSpPr>
        <p:spPr/>
        <p:txBody>
          <a:bodyPr/>
          <a:lstStyle/>
          <a:p>
            <a:r>
              <a:rPr lang="en-US" dirty="0"/>
              <a:t>Respond to a political scenario, explaining how it relates to a political principle, institution, process, policy, or behavior.</a:t>
            </a:r>
          </a:p>
          <a:p>
            <a:endParaRPr lang="en-US" dirty="0"/>
          </a:p>
          <a:p>
            <a:r>
              <a:rPr lang="en-US" dirty="0"/>
              <a:t>Scenario provided then…</a:t>
            </a:r>
          </a:p>
          <a:p>
            <a:pPr lvl="1"/>
            <a:r>
              <a:rPr lang="en-US" dirty="0"/>
              <a:t>Identify/Describe the concept (1 point)</a:t>
            </a:r>
          </a:p>
          <a:p>
            <a:pPr lvl="1"/>
            <a:r>
              <a:rPr lang="en-US" dirty="0"/>
              <a:t>In the context of the scenario, explain... (1 point)</a:t>
            </a:r>
          </a:p>
          <a:p>
            <a:pPr lvl="1"/>
            <a:r>
              <a:rPr lang="en-US" dirty="0"/>
              <a:t>In the context of the scenario, explain...  (1 point)</a:t>
            </a:r>
          </a:p>
        </p:txBody>
      </p:sp>
    </p:spTree>
    <p:extLst>
      <p:ext uri="{BB962C8B-B14F-4D97-AF65-F5344CB8AC3E}">
        <p14:creationId xmlns:p14="http://schemas.microsoft.com/office/powerpoint/2010/main" val="299532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201400" cy="1397000"/>
          </a:xfrm>
        </p:spPr>
        <p:txBody>
          <a:bodyPr/>
          <a:lstStyle/>
          <a:p>
            <a:r>
              <a:rPr lang="en-US" dirty="0"/>
              <a:t>Concept Application – REAL EXAMPLE!</a:t>
            </a:r>
          </a:p>
        </p:txBody>
      </p:sp>
      <p:sp>
        <p:nvSpPr>
          <p:cNvPr id="3" name="Content Placeholder 2"/>
          <p:cNvSpPr>
            <a:spLocks noGrp="1"/>
          </p:cNvSpPr>
          <p:nvPr>
            <p:ph idx="1"/>
          </p:nvPr>
        </p:nvSpPr>
        <p:spPr>
          <a:xfrm>
            <a:off x="379412" y="1473200"/>
            <a:ext cx="11506200" cy="5308600"/>
          </a:xfrm>
        </p:spPr>
        <p:txBody>
          <a:bodyPr>
            <a:noAutofit/>
          </a:bodyPr>
          <a:lstStyle/>
          <a:p>
            <a:pPr marL="0" indent="0">
              <a:buNone/>
            </a:pPr>
            <a:r>
              <a:rPr lang="en-US" dirty="0"/>
              <a:t>Consumers complained after </a:t>
            </a:r>
            <a:r>
              <a:rPr lang="en-US" dirty="0" err="1"/>
              <a:t>EpiPen</a:t>
            </a:r>
            <a:r>
              <a:rPr lang="en-US" dirty="0"/>
              <a:t> maker Mylan “hiked the price of the emergency auto-injector by $100 in recent months for no obvious reason…The price has increased 450 percent since 2004, when a dose cost $100 in today’s dollars, to its current price of more than $600…The medication itself isn’t expensive.  Analysts calculate that the dosage contained in a single pen is worth about $1.” </a:t>
            </a:r>
            <a:r>
              <a:rPr lang="en-US" sz="2000" dirty="0"/>
              <a:t>– </a:t>
            </a:r>
            <a:r>
              <a:rPr lang="en-US" sz="2000" i="1" dirty="0"/>
              <a:t>Washington Post, August 23, 2016</a:t>
            </a:r>
          </a:p>
          <a:p>
            <a:pPr marL="0" indent="0">
              <a:buNone/>
            </a:pPr>
            <a:r>
              <a:rPr lang="en-US" dirty="0"/>
              <a:t>After reading the scenario, respond to A, B, and C below:</a:t>
            </a:r>
          </a:p>
          <a:p>
            <a:pPr marL="883845" lvl="1" indent="-457200">
              <a:buAutoNum type="alphaUcParenBoth"/>
            </a:pPr>
            <a:r>
              <a:rPr lang="en-US" dirty="0"/>
              <a:t>Describe a power Congress could use to address the comments outlined in the scenario.</a:t>
            </a:r>
          </a:p>
          <a:p>
            <a:pPr marL="883845" lvl="1" indent="-457200">
              <a:buAutoNum type="alphaUcParenBoth"/>
            </a:pPr>
            <a:r>
              <a:rPr lang="en-US" dirty="0"/>
              <a:t>In the context of the scenario, explain how the use of congressional power described in Part A can be affected by its interaction with the presidency.</a:t>
            </a:r>
          </a:p>
          <a:p>
            <a:pPr marL="883845" lvl="1" indent="-457200">
              <a:buAutoNum type="alphaUcParenBoth"/>
            </a:pPr>
            <a:r>
              <a:rPr lang="en-US" dirty="0"/>
              <a:t>In the context of the scenario, explain how the interaction between Congress and the presidency can be affected by linkage institutions.</a:t>
            </a:r>
          </a:p>
        </p:txBody>
      </p:sp>
    </p:spTree>
    <p:extLst>
      <p:ext uri="{BB962C8B-B14F-4D97-AF65-F5344CB8AC3E}">
        <p14:creationId xmlns:p14="http://schemas.microsoft.com/office/powerpoint/2010/main" val="202175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76200"/>
            <a:ext cx="11201400" cy="1397000"/>
          </a:xfrm>
        </p:spPr>
        <p:txBody>
          <a:bodyPr/>
          <a:lstStyle/>
          <a:p>
            <a:r>
              <a:rPr lang="en-US" dirty="0"/>
              <a:t>Concept Application – FUN EXAMPLE!</a:t>
            </a:r>
          </a:p>
        </p:txBody>
      </p:sp>
      <p:sp>
        <p:nvSpPr>
          <p:cNvPr id="3" name="Content Placeholder 2"/>
          <p:cNvSpPr>
            <a:spLocks noGrp="1"/>
          </p:cNvSpPr>
          <p:nvPr>
            <p:ph idx="1"/>
          </p:nvPr>
        </p:nvSpPr>
        <p:spPr>
          <a:xfrm>
            <a:off x="379412" y="1473200"/>
            <a:ext cx="11506200" cy="5308600"/>
          </a:xfrm>
        </p:spPr>
        <p:txBody>
          <a:bodyPr>
            <a:noAutofit/>
          </a:bodyPr>
          <a:lstStyle/>
          <a:p>
            <a:pPr marL="0" indent="0">
              <a:buNone/>
            </a:pPr>
            <a:r>
              <a:rPr lang="en-US" dirty="0"/>
              <a:t>Saul Levine, M.D. believes that friendships are important in our lives because “Intimate friends share each other’s experiences and in some ways they inhabit each other’s lives. They often have similar viewpoints and values, and they may share similar backgrounds and traditions. They witness the milestones and unexpected changes of life, the highs and lows, celebrations and sadness.” </a:t>
            </a:r>
            <a:r>
              <a:rPr lang="en-US" sz="2000" dirty="0"/>
              <a:t>– </a:t>
            </a:r>
            <a:r>
              <a:rPr lang="en-US" sz="2000" i="1" dirty="0"/>
              <a:t>Psychology Today, February 1, 2016</a:t>
            </a:r>
          </a:p>
          <a:p>
            <a:pPr marL="0" indent="0">
              <a:buNone/>
            </a:pPr>
            <a:r>
              <a:rPr lang="en-US" dirty="0"/>
              <a:t>After reading the passage, respond to A, B, and C below:</a:t>
            </a:r>
          </a:p>
          <a:p>
            <a:pPr marL="883845" lvl="1" indent="-457200">
              <a:buAutoNum type="alphaUcParenBoth"/>
            </a:pPr>
            <a:r>
              <a:rPr lang="en-US" dirty="0"/>
              <a:t>Describe a relationship, or friendship, of your own that addresses the comments outlined in the scenario.</a:t>
            </a:r>
          </a:p>
          <a:p>
            <a:pPr marL="883845" lvl="1" indent="-457200">
              <a:buAutoNum type="alphaUcParenBoth"/>
            </a:pPr>
            <a:r>
              <a:rPr lang="en-US" dirty="0"/>
              <a:t>In the context of the scenario, explain how the relationship described in Part A can be affected by social media.</a:t>
            </a:r>
          </a:p>
          <a:p>
            <a:pPr marL="883845" lvl="1" indent="-457200">
              <a:buAutoNum type="alphaUcParenBoth"/>
            </a:pPr>
            <a:r>
              <a:rPr lang="en-US" dirty="0"/>
              <a:t>In the context of the scenario, explain how relationships between high school students can be affected by social media and their family’s beliefs.</a:t>
            </a:r>
          </a:p>
        </p:txBody>
      </p:sp>
    </p:spTree>
    <p:extLst>
      <p:ext uri="{BB962C8B-B14F-4D97-AF65-F5344CB8AC3E}">
        <p14:creationId xmlns:p14="http://schemas.microsoft.com/office/powerpoint/2010/main" val="197591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Analysis (4 points total)</a:t>
            </a:r>
          </a:p>
        </p:txBody>
      </p:sp>
      <p:sp>
        <p:nvSpPr>
          <p:cNvPr id="3" name="Content Placeholder 2"/>
          <p:cNvSpPr>
            <a:spLocks noGrp="1"/>
          </p:cNvSpPr>
          <p:nvPr>
            <p:ph idx="1"/>
          </p:nvPr>
        </p:nvSpPr>
        <p:spPr>
          <a:xfrm>
            <a:off x="531812" y="1676400"/>
            <a:ext cx="11277600" cy="5105400"/>
          </a:xfrm>
        </p:spPr>
        <p:txBody>
          <a:bodyPr>
            <a:normAutofit/>
          </a:bodyPr>
          <a:lstStyle/>
          <a:p>
            <a:r>
              <a:rPr lang="en-US" sz="2800" dirty="0"/>
              <a:t>Analyze quantitative data, identify a trend or pattern, draw a conclusion from the visual representation, and explain how the data relates to a political principle, institution, process, policy, or behavior.</a:t>
            </a:r>
          </a:p>
          <a:p>
            <a:r>
              <a:rPr lang="en-US" sz="2800" dirty="0"/>
              <a:t>Graphic (table, chart, map, etc.) is provided, then…</a:t>
            </a:r>
          </a:p>
          <a:p>
            <a:pPr lvl="1"/>
            <a:r>
              <a:rPr lang="en-US" sz="2400" dirty="0"/>
              <a:t>Identify/describe the data in the graphic (1 point)</a:t>
            </a:r>
          </a:p>
          <a:p>
            <a:pPr lvl="1"/>
            <a:r>
              <a:rPr lang="en-US" sz="2400" dirty="0"/>
              <a:t>Describe a pattern, trend, or similarity/difference (1 point) AND draw a conclusion for that pattern, trend, or sim/diff (1 point)</a:t>
            </a:r>
          </a:p>
          <a:p>
            <a:pPr lvl="1"/>
            <a:r>
              <a:rPr lang="en-US" sz="2400" dirty="0"/>
              <a:t>Explain how data in the graphic demonstrates a concept/principle  (1 point)</a:t>
            </a:r>
          </a:p>
        </p:txBody>
      </p:sp>
    </p:spTree>
    <p:extLst>
      <p:ext uri="{BB962C8B-B14F-4D97-AF65-F5344CB8AC3E}">
        <p14:creationId xmlns:p14="http://schemas.microsoft.com/office/powerpoint/2010/main" val="342289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76200"/>
            <a:ext cx="10744199" cy="990600"/>
          </a:xfrm>
        </p:spPr>
        <p:txBody>
          <a:bodyPr/>
          <a:lstStyle/>
          <a:p>
            <a:r>
              <a:rPr lang="en-US" dirty="0"/>
              <a:t>Quantitative Analysis – REAL EXAMPLE</a:t>
            </a:r>
          </a:p>
        </p:txBody>
      </p:sp>
      <p:sp>
        <p:nvSpPr>
          <p:cNvPr id="3" name="Content Placeholder 2"/>
          <p:cNvSpPr>
            <a:spLocks noGrp="1"/>
          </p:cNvSpPr>
          <p:nvPr>
            <p:ph idx="1"/>
          </p:nvPr>
        </p:nvSpPr>
        <p:spPr>
          <a:xfrm>
            <a:off x="455612" y="4419600"/>
            <a:ext cx="10387303" cy="2286000"/>
          </a:xfrm>
        </p:spPr>
        <p:txBody>
          <a:bodyPr>
            <a:normAutofit fontScale="85000" lnSpcReduction="10000"/>
          </a:bodyPr>
          <a:lstStyle/>
          <a:p>
            <a:pPr marL="0" indent="0">
              <a:buNone/>
            </a:pPr>
            <a:r>
              <a:rPr lang="en-US" dirty="0"/>
              <a:t>Use the information graphic to answer the questions.</a:t>
            </a:r>
          </a:p>
          <a:p>
            <a:pPr marL="883845" lvl="1" indent="-457200">
              <a:buAutoNum type="alphaUcParenBoth"/>
            </a:pPr>
            <a:r>
              <a:rPr lang="en-US" dirty="0"/>
              <a:t>Identify the most common level of education spending by states in the Southeast.</a:t>
            </a:r>
          </a:p>
          <a:p>
            <a:pPr marL="883845" lvl="1" indent="-457200">
              <a:buAutoNum type="alphaUcParenBoth"/>
            </a:pPr>
            <a:r>
              <a:rPr lang="en-US" dirty="0"/>
              <a:t>Describe a similarity or difference in public education spending by state or region, as illustrated in the information graphic, and draw a conclusion about that similarity or difference.</a:t>
            </a:r>
          </a:p>
          <a:p>
            <a:pPr marL="883845" lvl="1" indent="-457200">
              <a:buAutoNum type="alphaUcParenBoth"/>
            </a:pPr>
            <a:r>
              <a:rPr lang="en-US" dirty="0"/>
              <a:t>Explain how public education spending as shown in the information graphic demonstrates the principle of federalism.</a:t>
            </a:r>
          </a:p>
        </p:txBody>
      </p:sp>
      <p:pic>
        <p:nvPicPr>
          <p:cNvPr id="4" name="Picture 3"/>
          <p:cNvPicPr>
            <a:picLocks noChangeAspect="1"/>
          </p:cNvPicPr>
          <p:nvPr/>
        </p:nvPicPr>
        <p:blipFill>
          <a:blip r:embed="rId2"/>
          <a:stretch>
            <a:fillRect/>
          </a:stretch>
        </p:blipFill>
        <p:spPr>
          <a:xfrm>
            <a:off x="3017460" y="1082528"/>
            <a:ext cx="6230101" cy="3321344"/>
          </a:xfrm>
          <a:prstGeom prst="rect">
            <a:avLst/>
          </a:prstGeom>
        </p:spPr>
      </p:pic>
    </p:spTree>
    <p:extLst>
      <p:ext uri="{BB962C8B-B14F-4D97-AF65-F5344CB8AC3E}">
        <p14:creationId xmlns:p14="http://schemas.microsoft.com/office/powerpoint/2010/main" val="261725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1175" y="228600"/>
            <a:ext cx="12006475" cy="6400800"/>
          </a:xfrm>
          <a:prstGeom prst="rect">
            <a:avLst/>
          </a:prstGeom>
        </p:spPr>
      </p:pic>
    </p:spTree>
    <p:extLst>
      <p:ext uri="{BB962C8B-B14F-4D97-AF65-F5344CB8AC3E}">
        <p14:creationId xmlns:p14="http://schemas.microsoft.com/office/powerpoint/2010/main" val="9531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2" y="76200"/>
            <a:ext cx="10744199" cy="1397000"/>
          </a:xfrm>
        </p:spPr>
        <p:txBody>
          <a:bodyPr/>
          <a:lstStyle/>
          <a:p>
            <a:r>
              <a:rPr lang="en-US" dirty="0"/>
              <a:t>Quantitative Analysis – FUN EXAMPLE</a:t>
            </a:r>
          </a:p>
        </p:txBody>
      </p:sp>
      <p:sp>
        <p:nvSpPr>
          <p:cNvPr id="3" name="Content Placeholder 2"/>
          <p:cNvSpPr>
            <a:spLocks noGrp="1"/>
          </p:cNvSpPr>
          <p:nvPr>
            <p:ph idx="1"/>
          </p:nvPr>
        </p:nvSpPr>
        <p:spPr>
          <a:xfrm>
            <a:off x="455612" y="4191000"/>
            <a:ext cx="11201400" cy="2514600"/>
          </a:xfrm>
        </p:spPr>
        <p:txBody>
          <a:bodyPr>
            <a:normAutofit/>
          </a:bodyPr>
          <a:lstStyle/>
          <a:p>
            <a:pPr marL="0" indent="0">
              <a:buNone/>
            </a:pPr>
            <a:r>
              <a:rPr lang="en-US" dirty="0"/>
              <a:t>Use the information graphic to answer the questions.</a:t>
            </a:r>
          </a:p>
          <a:p>
            <a:pPr marL="883845" lvl="1" indent="-457200">
              <a:buAutoNum type="alphaUcParenBoth"/>
            </a:pPr>
            <a:r>
              <a:rPr lang="en-US" dirty="0"/>
              <a:t>Identify the most common type of breakfast consumed by teens.</a:t>
            </a:r>
          </a:p>
          <a:p>
            <a:pPr marL="883845" lvl="1" indent="-457200">
              <a:buAutoNum type="alphaUcParenBoth"/>
            </a:pPr>
            <a:r>
              <a:rPr lang="en-US" dirty="0"/>
              <a:t>Describe a similarity or difference in breakfast consumption, as illustrated in the information graphic, and draw a conclusion about that similarity or difference.</a:t>
            </a:r>
          </a:p>
          <a:p>
            <a:pPr marL="883845" lvl="1" indent="-457200">
              <a:buAutoNum type="alphaUcParenBoth"/>
            </a:pPr>
            <a:r>
              <a:rPr lang="en-US" dirty="0"/>
              <a:t>Explain how breakfast consumption as shown in the information graphic demonstrates the idea of ______________________________.</a:t>
            </a:r>
          </a:p>
        </p:txBody>
      </p:sp>
    </p:spTree>
    <p:extLst>
      <p:ext uri="{BB962C8B-B14F-4D97-AF65-F5344CB8AC3E}">
        <p14:creationId xmlns:p14="http://schemas.microsoft.com/office/powerpoint/2010/main" val="78473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SCOTUS Comparison (4 points total)</a:t>
            </a:r>
          </a:p>
        </p:txBody>
      </p:sp>
      <p:sp>
        <p:nvSpPr>
          <p:cNvPr id="3" name="Content Placeholder 2"/>
          <p:cNvSpPr>
            <a:spLocks noGrp="1"/>
          </p:cNvSpPr>
          <p:nvPr>
            <p:ph idx="1"/>
          </p:nvPr>
        </p:nvSpPr>
        <p:spPr>
          <a:xfrm>
            <a:off x="379412" y="1676400"/>
            <a:ext cx="11201400" cy="5029200"/>
          </a:xfrm>
        </p:spPr>
        <p:txBody>
          <a:bodyPr>
            <a:noAutofit/>
          </a:bodyPr>
          <a:lstStyle/>
          <a:p>
            <a:r>
              <a:rPr lang="en-US" sz="2800" dirty="0"/>
              <a:t>Compare a nonrequired Supreme Court case with a required Supreme Court case, explaining how information from the required case is relevant to that in the nonrequired one.</a:t>
            </a:r>
          </a:p>
          <a:p>
            <a:r>
              <a:rPr lang="en-US" sz="2800" dirty="0"/>
              <a:t>A passage/excerpt from two cases is provided, then…</a:t>
            </a:r>
          </a:p>
          <a:p>
            <a:pPr lvl="1"/>
            <a:r>
              <a:rPr lang="en-US" sz="2400" dirty="0"/>
              <a:t>Identify a similarity or difference between the two cases (1 point)</a:t>
            </a:r>
          </a:p>
          <a:p>
            <a:pPr lvl="1"/>
            <a:r>
              <a:rPr lang="en-US" sz="2400" dirty="0"/>
              <a:t>Provide factual information requested regarding the required case  (1 point) AND explain how/why that info is relevant to the second case (1 point)</a:t>
            </a:r>
          </a:p>
          <a:p>
            <a:pPr lvl="1"/>
            <a:r>
              <a:rPr lang="en-US" sz="2400" dirty="0"/>
              <a:t>Describe/Explain an interaction between the holding of the non-required case and a relevant political institution, behavior, or process (1 point)</a:t>
            </a:r>
          </a:p>
        </p:txBody>
      </p:sp>
    </p:spTree>
    <p:extLst>
      <p:ext uri="{BB962C8B-B14F-4D97-AF65-F5344CB8AC3E}">
        <p14:creationId xmlns:p14="http://schemas.microsoft.com/office/powerpoint/2010/main" val="405349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ass open house present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Classroom open house presentation.potx" id="{AB7D8AB0-4323-4322-AB21-8CB398DB9E96}" vid="{5BFEA1FF-C39F-48A2-B239-4B55565FC3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Classroom open house presentation</Template>
  <TotalTime>268</TotalTime>
  <Words>1766</Words>
  <Application>Microsoft Office PowerPoint</Application>
  <PresentationFormat>Custom</PresentationFormat>
  <Paragraphs>102</Paragraphs>
  <Slides>18</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Century Gothic</vt:lpstr>
      <vt:lpstr>Class open house presentation</vt:lpstr>
      <vt:lpstr>New FRQ Formats</vt:lpstr>
      <vt:lpstr>Concept Application (3 points total)</vt:lpstr>
      <vt:lpstr>Concept Application – REAL EXAMPLE!</vt:lpstr>
      <vt:lpstr>Concept Application – FUN EXAMPLE!</vt:lpstr>
      <vt:lpstr>Quantitative Analysis (4 points total)</vt:lpstr>
      <vt:lpstr>Quantitative Analysis – REAL EXAMPLE</vt:lpstr>
      <vt:lpstr>PowerPoint Presentation</vt:lpstr>
      <vt:lpstr>Quantitative Analysis – FUN EXAMPLE</vt:lpstr>
      <vt:lpstr>SCOTUS Comparison (4 points total)</vt:lpstr>
      <vt:lpstr>SCOTUS Comparison – REAL EXAMPLE</vt:lpstr>
      <vt:lpstr>SCOTUS Comparison – Real Example</vt:lpstr>
      <vt:lpstr>SCOTUS Comparison – FUN EXAMPLE</vt:lpstr>
      <vt:lpstr>SCOTUS Comparison – Real Example</vt:lpstr>
      <vt:lpstr>Argument Essay (6 points total)</vt:lpstr>
      <vt:lpstr>Argument Essay – REAL EXAMPLE</vt:lpstr>
      <vt:lpstr>Argument Essay – REAL EXAMPLE</vt:lpstr>
      <vt:lpstr>Argument Essay – FUN EXAMPLE</vt:lpstr>
      <vt:lpstr>And now…you’re ready to take the AP Gov exam!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FRQ Formats</dc:title>
  <dc:creator>Kristin Bores</dc:creator>
  <cp:lastModifiedBy>Jason Busby</cp:lastModifiedBy>
  <cp:revision>20</cp:revision>
  <dcterms:created xsi:type="dcterms:W3CDTF">2018-07-19T15:28:26Z</dcterms:created>
  <dcterms:modified xsi:type="dcterms:W3CDTF">2018-09-11T00:12:41Z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74062800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